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notesMasterIdLst>
    <p:notesMasterId r:id="rId35"/>
  </p:notesMasterIdLst>
  <p:sldIdLst>
    <p:sldId id="256" r:id="rId3"/>
    <p:sldId id="287" r:id="rId4"/>
    <p:sldId id="257" r:id="rId5"/>
    <p:sldId id="283" r:id="rId6"/>
    <p:sldId id="297" r:id="rId7"/>
    <p:sldId id="259" r:id="rId8"/>
    <p:sldId id="298" r:id="rId9"/>
    <p:sldId id="268" r:id="rId10"/>
    <p:sldId id="258" r:id="rId11"/>
    <p:sldId id="267" r:id="rId12"/>
    <p:sldId id="301" r:id="rId13"/>
    <p:sldId id="302" r:id="rId14"/>
    <p:sldId id="260" r:id="rId15"/>
    <p:sldId id="261" r:id="rId16"/>
    <p:sldId id="264" r:id="rId17"/>
    <p:sldId id="279" r:id="rId18"/>
    <p:sldId id="275" r:id="rId19"/>
    <p:sldId id="299" r:id="rId20"/>
    <p:sldId id="300" r:id="rId21"/>
    <p:sldId id="280" r:id="rId22"/>
    <p:sldId id="304" r:id="rId23"/>
    <p:sldId id="303" r:id="rId24"/>
    <p:sldId id="288" r:id="rId25"/>
    <p:sldId id="289" r:id="rId26"/>
    <p:sldId id="290" r:id="rId27"/>
    <p:sldId id="292" r:id="rId28"/>
    <p:sldId id="294" r:id="rId29"/>
    <p:sldId id="295" r:id="rId30"/>
    <p:sldId id="296" r:id="rId31"/>
    <p:sldId id="272" r:id="rId32"/>
    <p:sldId id="286" r:id="rId33"/>
    <p:sldId id="27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C600"/>
    <a:srgbClr val="639729"/>
    <a:srgbClr val="D0E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5933B-46F1-44CD-8B86-1E29CF6B217D}" type="datetimeFigureOut">
              <a:rPr lang="bg-BG" smtClean="0"/>
              <a:t>8.2.2021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26F86-E9B2-42EE-AD0A-47A79C69ADD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242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A26F86-E9B2-42EE-AD0A-47A79C69ADD6}" type="slidenum">
              <a:rPr lang="bg-BG" smtClean="0"/>
              <a:t>31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5681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1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0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2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8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9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1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9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2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1">
                <a:tint val="66000"/>
                <a:satMod val="160000"/>
              </a:schemeClr>
            </a:gs>
            <a:gs pos="29000">
              <a:schemeClr val="bg1"/>
            </a:gs>
            <a:gs pos="41000">
              <a:schemeClr val="bg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2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aint Saens-The Swa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5867400"/>
            <a:ext cx="609600" cy="609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9781" y="1811767"/>
            <a:ext cx="8221779" cy="329363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cap="none" spc="0" dirty="0" smtClean="0">
                <a:ln w="3810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ДА СПАСИМ</a:t>
            </a:r>
          </a:p>
          <a:p>
            <a:pPr algn="ctr"/>
            <a:r>
              <a:rPr lang="bg-BG" sz="5400" b="1" cap="none" spc="0" dirty="0" smtClean="0">
                <a:ln w="3810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ПРИРОДАТА</a:t>
            </a:r>
            <a:endParaRPr lang="bg-BG" sz="5400" b="1" cap="none" spc="0" dirty="0">
              <a:ln w="38100" cmpd="sng">
                <a:solidFill>
                  <a:srgbClr val="639729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651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76200" y="-97476"/>
            <a:ext cx="9525000" cy="6880413"/>
            <a:chOff x="0" y="990601"/>
            <a:chExt cx="9187975" cy="5889812"/>
          </a:xfrm>
        </p:grpSpPr>
        <p:pic>
          <p:nvPicPr>
            <p:cNvPr id="3" name="Picture 2" descr="20-те постижения на България, които трябва да знаете - DUNAVMOST.co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90601"/>
              <a:ext cx="5029199" cy="27922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НАЙ-КРАСИВИТЕ места на България в ЕДНО видео! Гордеем се, че сме ...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1478" y="990601"/>
              <a:ext cx="4192522" cy="279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7503" y="3782886"/>
              <a:ext cx="4280472" cy="30751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8" name="Picture 2" descr="Чистят национален парк „Пирин“ - България - DarikNews.b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77744"/>
              <a:ext cx="4951478" cy="3102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762000" y="2198633"/>
            <a:ext cx="8229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8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cs typeface="Arial"/>
              </a:rPr>
              <a:t>Красива е нашата</a:t>
            </a:r>
            <a:r>
              <a:rPr kumimoji="0" lang="bg-BG" altLang="bg-BG" sz="80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cs typeface="Arial"/>
              </a:rPr>
              <a:t> природа</a:t>
            </a:r>
            <a:r>
              <a:rPr kumimoji="0" lang="bg-BG" altLang="bg-BG" sz="8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cs typeface="Arial"/>
              </a:rPr>
              <a:t>!</a:t>
            </a:r>
            <a:endParaRPr kumimoji="0" lang="en-US" altLang="bg-BG" sz="8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431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pull/>
      </p:transition>
    </mc:Choice>
    <mc:Fallback xmlns="">
      <p:transition spd="slow" advClick="0" advTm="3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1">
                <a:tint val="66000"/>
                <a:satMod val="160000"/>
                <a:lumMod val="94000"/>
                <a:lumOff val="6000"/>
              </a:schemeClr>
            </a:gs>
            <a:gs pos="29000">
              <a:schemeClr val="bg1"/>
            </a:gs>
            <a:gs pos="43000">
              <a:schemeClr val="bg2">
                <a:lumMod val="6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6047" y="3581400"/>
            <a:ext cx="8759825" cy="2667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bg-BG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България притежава природа каквато нямат много други страни.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Свежестта ѝ, лечебните ѝ сили не се срещат навсякъде. 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2" descr="ТУК ДА БЪДЕ БЪЛГАРИЯ от Добромира Християнова Митков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026" name="Picture 2" descr="България моята родина - ЧО - 3 клас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261" b="74113" l="27116" r="937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96" t="25626" r="7073" b="21727"/>
          <a:stretch/>
        </p:blipFill>
        <p:spPr bwMode="auto">
          <a:xfrm>
            <a:off x="1600200" y="35233"/>
            <a:ext cx="6133999" cy="377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3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>
        <p:circle/>
      </p:transition>
    </mc:Choice>
    <mc:Fallback xmlns="">
      <p:transition spd="slow" advClick="0" advTm="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гуляторы роста растений: за и проти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3887" y="-333489"/>
            <a:ext cx="10564008" cy="728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475" y="2514600"/>
            <a:ext cx="670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2438" indent="-452438">
              <a:buFont typeface="Wingdings" panose="05000000000000000000" pitchFamily="2" charset="2"/>
              <a:buChar char="v"/>
            </a:pP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g-BG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Растения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g-BG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Животни </a:t>
            </a:r>
            <a:endParaRPr lang="bg-BG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172868"/>
            <a:ext cx="8153400" cy="2057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cap="none" spc="0" dirty="0" smtClean="0">
                <a:ln w="38100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Жива природа  </a:t>
            </a:r>
            <a:endParaRPr lang="bg-BG" sz="5400" b="1" cap="none" spc="0" dirty="0">
              <a:ln w="38100" cmpd="sng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662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457200" y="-304800"/>
            <a:ext cx="10058400" cy="7696200"/>
            <a:chOff x="-33302" y="1022842"/>
            <a:chExt cx="9207649" cy="5836278"/>
          </a:xfrm>
        </p:grpSpPr>
        <p:pic>
          <p:nvPicPr>
            <p:cNvPr id="2" name="Picture 2" descr="Доклад на Европейската комисия за околна среда отчита по-качествен ...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0803"/>
              <a:ext cx="4876800" cy="30470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НАСА засне от Космоса обагреното в тюркоазено синьо Черно море ...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1022842"/>
              <a:ext cx="4267200" cy="30168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8" descr="Защо трябва високо да ценим почвите в България? | Agri.B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302" y="4039720"/>
              <a:ext cx="4910102" cy="2819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34" name="Picture 2" descr="Крепостта &quot;Калето&quot; ще приеме &quot;Опера на върховете - Белоградчишки ...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4038600"/>
              <a:ext cx="4297547" cy="2819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/>
          <p:cNvSpPr/>
          <p:nvPr/>
        </p:nvSpPr>
        <p:spPr>
          <a:xfrm>
            <a:off x="302784" y="2376985"/>
            <a:ext cx="9015443" cy="2286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cap="none" spc="0" dirty="0" smtClean="0">
                <a:ln w="57150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Нежива природа </a:t>
            </a:r>
            <a:endParaRPr lang="bg-BG" sz="5400" b="1" cap="none" spc="0" dirty="0">
              <a:ln w="57150" cmpd="sng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098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350293"/>
            <a:ext cx="7848600" cy="1752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cap="none" spc="0" dirty="0" smtClean="0">
                <a:ln w="57150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Хората използват:</a:t>
            </a:r>
            <a:endParaRPr lang="bg-BG" sz="5400" b="1" cap="none" spc="0" dirty="0">
              <a:ln w="57150" cmpd="sng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514600"/>
            <a:ext cx="8610599" cy="378565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плодородни земи</a:t>
            </a:r>
            <a:r>
              <a:rPr lang="bg-BG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bg-BG" sz="3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домашни и диви животни;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разнообразни билки, цветя и дървета;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планини, реки и гори;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слънце, въздух и вода.</a:t>
            </a:r>
          </a:p>
        </p:txBody>
      </p:sp>
    </p:spTree>
    <p:extLst>
      <p:ext uri="{BB962C8B-B14F-4D97-AF65-F5344CB8AC3E}">
        <p14:creationId xmlns:p14="http://schemas.microsoft.com/office/powerpoint/2010/main" val="36408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8000">
        <p:circle/>
      </p:transition>
    </mc:Choice>
    <mc:Fallback xmlns="">
      <p:transition spd="slow" advClick="0" advTm="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743200"/>
            <a:ext cx="8610600" cy="3450696"/>
          </a:xfrm>
          <a:solidFill>
            <a:srgbClr val="94C600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bg-BG" dirty="0"/>
              <a:t> </a:t>
            </a:r>
            <a:r>
              <a:rPr lang="bg-BG" dirty="0" smtClean="0"/>
              <a:t>    </a:t>
            </a:r>
            <a:r>
              <a:rPr lang="bg-BG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Горите на България са незаменими. Горите регулират климата и възпрепятстват природни бедствия. Те са място за отдих и почивка. В тях има разнообразни природни и животински видове. Горите са надежден дом за дивите птици и животни.</a:t>
            </a:r>
            <a:endParaRPr lang="en-US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200" y="304800"/>
            <a:ext cx="6400800" cy="12192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dirty="0" smtClean="0">
                <a:ln w="5715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Гори</a:t>
            </a:r>
            <a:endParaRPr lang="bg-BG" sz="5400" b="0" cap="none" spc="0" dirty="0">
              <a:ln w="5715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727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0" advClick="0" advTm="9000">
        <p:circle/>
      </p:transition>
    </mc:Choice>
    <mc:Fallback xmlns="">
      <p:transition spd="slow" advClick="0" advTm="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1311" y="-102338"/>
            <a:ext cx="12321110" cy="711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5861" y="-964442"/>
            <a:ext cx="12325659" cy="9244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Близо 45% от територията на България е покрита с гори, които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7706" y="-786939"/>
            <a:ext cx="12507763" cy="888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34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2895600"/>
            <a:ext cx="8763000" cy="3429000"/>
          </a:xfrm>
          <a:solidFill>
            <a:srgbClr val="94C600"/>
          </a:solidFill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bg-BG" dirty="0"/>
              <a:t> </a:t>
            </a:r>
            <a:r>
              <a:rPr lang="bg-BG" dirty="0" smtClean="0"/>
              <a:t>   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Планините са неразделна част от България.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 са основни структури в релефа на нашата страна.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Благодарение на тях климатът е разнообразен и благоприятен за развитие на растения и животински видове.</a:t>
            </a:r>
            <a:r>
              <a:rPr lang="bg-BG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457200"/>
            <a:ext cx="7391400" cy="14478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0" cap="none" spc="0" dirty="0" smtClean="0">
                <a:ln w="5715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Планини</a:t>
            </a:r>
            <a:endParaRPr lang="bg-BG" sz="5400" b="0" cap="none" spc="0" dirty="0">
              <a:ln w="5715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472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0" advClick="0" advTm="9000">
        <p:circle/>
      </p:transition>
    </mc:Choice>
    <mc:Fallback xmlns="">
      <p:transition spd="slow" advClick="0" advTm="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municipality gives the environmentalists property for free i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0501" y="0"/>
            <a:ext cx="12474019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33600" y="3200400"/>
            <a:ext cx="5738884" cy="1676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cap="none" spc="0" dirty="0">
                <a:ln w="571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bg-BG" sz="5400" b="1" cap="none" spc="0" dirty="0" smtClean="0">
                <a:ln w="571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ила</a:t>
            </a:r>
            <a:endParaRPr lang="bg-BG" sz="5400" b="1" cap="none" spc="0" dirty="0">
              <a:ln w="571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39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Любопитни факти за могъщия Пирин | Az-jenata.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4687" y="-40942"/>
            <a:ext cx="10316307" cy="689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04666" y="2743200"/>
            <a:ext cx="6781800" cy="2514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cap="none" spc="0" dirty="0" smtClean="0">
                <a:ln w="5715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Пирин</a:t>
            </a:r>
            <a:endParaRPr lang="bg-BG" sz="5400" b="1" cap="none" spc="0" dirty="0">
              <a:ln w="57150" cmpd="sng">
                <a:solidFill>
                  <a:srgbClr val="639729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610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228599"/>
            <a:ext cx="10331324" cy="7748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2304" y="1524000"/>
            <a:ext cx="8485496" cy="4038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cap="none" spc="0" dirty="0" smtClean="0">
                <a:ln w="5715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Стара </a:t>
            </a:r>
          </a:p>
          <a:p>
            <a:pPr algn="ctr"/>
            <a:r>
              <a:rPr lang="bg-BG" sz="5400" b="1" cap="none" spc="0" dirty="0" smtClean="0">
                <a:ln w="5715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планина</a:t>
            </a:r>
            <a:endParaRPr lang="bg-BG" sz="5400" b="1" cap="none" spc="0" dirty="0">
              <a:ln w="57150" cmpd="sng">
                <a:solidFill>
                  <a:srgbClr val="639729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940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3048000"/>
            <a:ext cx="8686800" cy="2819400"/>
          </a:xfrm>
          <a:solidFill>
            <a:srgbClr val="94C600"/>
          </a:solidFill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bg-BG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Езерата са част от водното богатство на България. Те са източник на живот. Всяка пролет топящите се ледове и снегове в планините, пълнят водните басейни.</a:t>
            </a:r>
            <a:endParaRPr lang="bg-BG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457200"/>
            <a:ext cx="6248400" cy="14478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0" cap="none" spc="0" dirty="0" smtClean="0">
                <a:ln w="5715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Езера</a:t>
            </a:r>
            <a:endParaRPr lang="bg-BG" sz="5400" b="0" cap="none" spc="0" dirty="0">
              <a:ln w="5715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1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8422" y="-457200"/>
            <a:ext cx="11313909" cy="7515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514600"/>
            <a:ext cx="8610600" cy="1981200"/>
          </a:xfrm>
        </p:spPr>
        <p:txBody>
          <a:bodyPr>
            <a:prstTxWarp prst="textChevronInverted">
              <a:avLst/>
            </a:prstTxWarp>
            <a:normAutofit/>
          </a:bodyPr>
          <a:lstStyle/>
          <a:p>
            <a:r>
              <a:rPr lang="bg-BG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Седемте Рилски Езера</a:t>
            </a:r>
            <a:endParaRPr lang="en-U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005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895600"/>
            <a:ext cx="8610600" cy="3276600"/>
          </a:xfrm>
          <a:solidFill>
            <a:srgbClr val="94C600"/>
          </a:solidFill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Чистите планински потоци образуват красиви и бързи реки, които прекосяват низините и долините на България. Те напояват зеленчукови и плодови градини. Река Дунав се използва и за транспорт.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609600"/>
            <a:ext cx="5715000" cy="11430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0" cap="none" spc="0" dirty="0" smtClean="0">
                <a:ln w="5715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Реки</a:t>
            </a:r>
            <a:endParaRPr lang="bg-BG" sz="5400" b="0" cap="none" spc="0" dirty="0">
              <a:ln w="5715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754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>
        <p:circle/>
      </p:transition>
    </mc:Choice>
    <mc:Fallback xmlns="">
      <p:transition spd="slow" advClick="0" advTm="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87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24000" y="381000"/>
            <a:ext cx="6324600" cy="15240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0" cap="none" spc="0" dirty="0" smtClean="0">
                <a:ln w="381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Море</a:t>
            </a:r>
            <a:endParaRPr lang="bg-BG" sz="5400" b="0" cap="none" spc="0" dirty="0">
              <a:ln w="381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3124200"/>
            <a:ext cx="8686800" cy="2677656"/>
          </a:xfrm>
          <a:prstGeom prst="rect">
            <a:avLst/>
          </a:prstGeom>
          <a:solidFill>
            <a:srgbClr val="94C6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Моретата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имат ключова роля за климата на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планетата. Те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 най-големите въглеродни уловители и улавят въглеродния диоксид от атмосферата.</a:t>
            </a:r>
            <a:endParaRPr lang="bg-BG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48884"/>
      </p:ext>
    </p:extLst>
  </p:cSld>
  <p:clrMapOvr>
    <a:masterClrMapping/>
  </p:clrMapOvr>
  <p:transition spd="slow" advClick="0" advTm="4000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937" y="-152400"/>
            <a:ext cx="9854916" cy="716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43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81000"/>
            <a:ext cx="7924800" cy="15240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0" cap="none" spc="0" dirty="0" smtClean="0">
                <a:ln w="5715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Растения</a:t>
            </a:r>
            <a:endParaRPr lang="bg-BG" sz="5400" b="0" cap="none" spc="0" dirty="0">
              <a:ln w="5715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2819400"/>
            <a:ext cx="8610600" cy="3323987"/>
          </a:xfrm>
          <a:prstGeom prst="rect">
            <a:avLst/>
          </a:prstGeom>
          <a:solidFill>
            <a:srgbClr val="94C6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Растенията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живота на Земята. Те са източник на основната част от свободния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кислород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Всички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животни зависят от химичната енергия, натрупана във вид на органични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съединения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40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0000">
        <p:pull/>
      </p:transition>
    </mc:Choice>
    <mc:Fallback xmlns="">
      <p:transition spd="slow" advClick="0" advTm="10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" t="4080" r="1495" b="2784"/>
          <a:stretch/>
        </p:blipFill>
        <p:spPr bwMode="auto">
          <a:xfrm>
            <a:off x="0" y="0"/>
            <a:ext cx="9220200" cy="694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84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625522" y="381000"/>
            <a:ext cx="7772400" cy="1533099"/>
          </a:xfrm>
          <a:prstGeom prst="rect">
            <a:avLst/>
          </a:prstGeom>
          <a:noFill/>
        </p:spPr>
        <p:txBody>
          <a:bodyPr wrap="square" lIns="91440" tIns="45720" rIns="91440" bIns="45720" numCol="1">
            <a:prstTxWarp prst="textChevronInverted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5400" dirty="0" smtClean="0">
                <a:ln w="57150">
                  <a:solidFill>
                    <a:schemeClr val="accent1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ЖИВОТНИ</a:t>
            </a:r>
            <a:endParaRPr lang="bg-BG" sz="5400" dirty="0">
              <a:ln w="57150">
                <a:solidFill>
                  <a:schemeClr val="accent1"/>
                </a:solidFill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5368" y="2590800"/>
            <a:ext cx="8632778" cy="3739485"/>
          </a:xfrm>
          <a:prstGeom prst="rect">
            <a:avLst/>
          </a:prstGeom>
          <a:solidFill>
            <a:srgbClr val="94C6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Значението </a:t>
            </a:r>
            <a:r>
              <a:rPr 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животните в природата като цяло е неоспоримо, но човек без тях няма да може да живее. Първо, те винаги са били един от постоянните източници на хранене. На второ </a:t>
            </a: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място, се правят  топли </a:t>
            </a:r>
            <a:r>
              <a:rPr 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дрехи от </a:t>
            </a: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кожата им. Пчелите участват в опрашването на растенията.</a:t>
            </a:r>
            <a:endParaRPr lang="bg-BG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5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7000">
        <p:circle/>
      </p:transition>
    </mc:Choice>
    <mc:Fallback xmlns="">
      <p:transition spd="slow" advClick="0" advTm="7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36" y="-304800"/>
            <a:ext cx="9328736" cy="7301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66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1">
                <a:tint val="66000"/>
                <a:satMod val="160000"/>
              </a:schemeClr>
            </a:gs>
            <a:gs pos="29000">
              <a:schemeClr val="bg1"/>
            </a:gs>
            <a:gs pos="41000">
              <a:schemeClr val="bg2">
                <a:lumMod val="7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881349"/>
            <a:ext cx="8305800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Със своите действия хората нарушават равновесието и хармонията в природата.</a:t>
            </a:r>
            <a:endParaRPr lang="bg-BG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и&#10;Намалява броят на някои бозайници, птици и риби.&#10;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" t="22675" r="4200" b="3289"/>
          <a:stretch/>
        </p:blipFill>
        <p:spPr bwMode="auto">
          <a:xfrm>
            <a:off x="-228600" y="-309258"/>
            <a:ext cx="9525000" cy="503365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62968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Дърво премаза 18-годишен във Врачанско - News.b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2532" y="0"/>
            <a:ext cx="12310828" cy="7077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609600" y="4705894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Изсичат се гори</a:t>
            </a:r>
            <a:r>
              <a:rPr lang="en-US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00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Площадь лесных пожаров в Сибири превысила 1,6 млн гектаров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70" y="0"/>
            <a:ext cx="9129888" cy="6850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Българин от Австралия със скандална версия за пожари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45" y="-609600"/>
            <a:ext cx="9645719" cy="762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2614" y="457200"/>
            <a:ext cx="807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Предизвикват се горски пожари. </a:t>
            </a:r>
            <a:endParaRPr lang="bg-BG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8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България е на челна позиция по замърсяване на въздуха в Европа - NO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-228600"/>
            <a:ext cx="9702800" cy="727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1151704" y="533400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Замърсява се въздуха.</a:t>
            </a:r>
            <a:endParaRPr lang="bg-BG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53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90% от пластмасата в океана идва само от 10 реки - Quiz Sho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99" y="-278439"/>
            <a:ext cx="9660138" cy="7346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5887" y="642610"/>
            <a:ext cx="708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Замърсяват се водите.</a:t>
            </a:r>
            <a:endParaRPr lang="bg-BG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32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РИБОЛОВ НА ЕЗЕРОТО ВЕСИЯРВИ - РАЗВЛЕЧЕНИЕ - 202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9" b="7666"/>
          <a:stretch/>
        </p:blipFill>
        <p:spPr bwMode="auto">
          <a:xfrm>
            <a:off x="-152399" y="4153257"/>
            <a:ext cx="4796154" cy="270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Горски бекас - Page 53 - Лов на дребен дивеч - На Ло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335" y="0"/>
            <a:ext cx="6145666" cy="415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Сърна плува 1 км., бяга от кучета - Информационна агенция П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375" y="4153257"/>
            <a:ext cx="4505625" cy="270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Държавни служители и доброволци засякоха незаконен лов на птици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508"/>
            <a:ext cx="6324598" cy="421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4188" y="152400"/>
            <a:ext cx="83137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Ловът и риболова намалява броят на бозайници, птици и риби.</a:t>
            </a:r>
            <a:endParaRPr lang="bg-BG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56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-143495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Мерки за спасяване на природата</a:t>
            </a:r>
            <a:endParaRPr lang="bg-BG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955" y="1600200"/>
            <a:ext cx="8610600" cy="5109091"/>
          </a:xfrm>
          <a:prstGeom prst="rect">
            <a:avLst/>
          </a:prstGeom>
          <a:solidFill>
            <a:srgbClr val="94C600"/>
          </a:solidFill>
        </p:spPr>
        <p:txBody>
          <a:bodyPr wrap="square" rtlCol="0">
            <a:spAutoFit/>
          </a:bodyPr>
          <a:lstStyle/>
          <a:p>
            <a:pPr marL="355600" indent="-355600">
              <a:buFont typeface="Wingdings" panose="05000000000000000000" pitchFamily="2" charset="2"/>
              <a:buChar char="v"/>
            </a:pP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Засаждане на дървета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цветя.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Грижи за животните.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Събиране на отпадъците разделно за да се рециклират и използват отново.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Използване на екологични горива и източници на енергия.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Ходене пеша и не използване на превозни средства, когато не се налага.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Пестене на вода.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Намаляване  употребата на пластмаса.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Пестене на електроенергия.</a:t>
            </a:r>
          </a:p>
          <a:p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357554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0" advClick="0" advTm="12000">
        <p:circle/>
      </p:transition>
    </mc:Choice>
    <mc:Fallback xmlns="">
      <p:transition spd="slow" advClick="0" advTm="12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пазване На Природата 1.Клас |authorSTREA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330" b="21859"/>
          <a:stretch/>
        </p:blipFill>
        <p:spPr bwMode="auto">
          <a:xfrm>
            <a:off x="-1066800" y="-304799"/>
            <a:ext cx="11466394" cy="718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685800"/>
            <a:ext cx="90279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Природата 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ние – хората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За да ни има нас, трябва да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има: растения, животни, дървета, реки, планини 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моретата. И ако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нехаем за тях, това означава, че не ни е грижа и за нас самите. Всичко в природата е свързано и зависимо едно от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друго. </a:t>
            </a:r>
            <a:endParaRPr lang="bg-BG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1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 advClick="0" advTm="9000">
        <p:circle/>
      </p:transition>
    </mc:Choice>
    <mc:Fallback xmlns="">
      <p:transition spd="slow" advClick="0" advTm="9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. Растенията - производители на храна - ЧП, 4 клас, Булвест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9" r="430" b="3133"/>
          <a:stretch/>
        </p:blipFill>
        <p:spPr bwMode="auto">
          <a:xfrm>
            <a:off x="0" y="0"/>
            <a:ext cx="93213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10904" y="1676400"/>
            <a:ext cx="79995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 smtClean="0"/>
              <a:t> 	</a:t>
            </a:r>
            <a:r>
              <a:rPr lang="ru-RU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Опазването на природата означава защита на живите организми и на средата, в която те живеят.</a:t>
            </a:r>
            <a:endParaRPr lang="bg-BG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18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5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066800"/>
            <a:ext cx="7467600" cy="1676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bg-BG" sz="5400" b="1" cap="none" spc="0" dirty="0" smtClean="0">
                <a:ln w="5715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ИЗГОТВИЛ</a:t>
            </a:r>
            <a:r>
              <a:rPr lang="en-US" sz="5400" b="1" cap="none" spc="0" dirty="0" smtClean="0">
                <a:ln w="5715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bg-BG" sz="5400" b="1" cap="none" spc="0" dirty="0">
              <a:ln w="57150" cmpd="sng">
                <a:solidFill>
                  <a:srgbClr val="639729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398" y="2895600"/>
            <a:ext cx="8348449" cy="3429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bg-BG" sz="5400" b="1" dirty="0" smtClean="0">
                <a:ln w="3810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КЛУБ </a:t>
            </a:r>
          </a:p>
          <a:p>
            <a:pPr algn="ctr"/>
            <a:r>
              <a:rPr lang="bg-BG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5400" b="1" dirty="0" smtClean="0">
                <a:ln w="38100" cmpd="sng">
                  <a:solidFill>
                    <a:srgbClr val="63972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„С КОМПЮТЪРА НА ТИ“ </a:t>
            </a:r>
            <a:endParaRPr lang="bg-BG" sz="5400" b="1" dirty="0">
              <a:ln w="38100" cmpd="sng">
                <a:solidFill>
                  <a:srgbClr val="639729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4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3000">
        <p:circle/>
      </p:transition>
    </mc:Choice>
    <mc:Fallback xmlns=""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</TotalTime>
  <Words>519</Words>
  <Application>Microsoft Office PowerPoint</Application>
  <PresentationFormat>On-screen Show (4:3)</PresentationFormat>
  <Paragraphs>58</Paragraphs>
  <Slides>32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Default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Седемте Рилски Езера</vt:lpstr>
      <vt:lpstr>PowerPoint Presentation</vt:lpstr>
      <vt:lpstr>PowerPoint Presentation</vt:lpstr>
      <vt:lpstr>PowerPoint Presentation</vt:lpstr>
      <vt:lpstr>PowerPoint Presentation</vt:lpstr>
      <vt:lpstr>Растения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Обичам природата на България и съм част от нея</dc:title>
  <dc:creator>Student 15</dc:creator>
  <cp:lastModifiedBy>user</cp:lastModifiedBy>
  <cp:revision>249</cp:revision>
  <dcterms:created xsi:type="dcterms:W3CDTF">2017-12-04T12:06:49Z</dcterms:created>
  <dcterms:modified xsi:type="dcterms:W3CDTF">2021-02-08T18:32:59Z</dcterms:modified>
</cp:coreProperties>
</file>